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Gelasio" panose="020B0604020202020204" charset="0"/>
      <p:regular r:id="rId13"/>
    </p:embeddedFont>
    <p:embeddedFont>
      <p:font typeface="Lato" panose="020F0502020204030203" pitchFamily="3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637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Retail Stock Trading &amp; PnL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Unlocking insights from historical market data.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3C794D-DC2F-2C5A-2172-56EC5DB2DC12}"/>
              </a:ext>
            </a:extLst>
          </p:cNvPr>
          <p:cNvSpPr/>
          <p:nvPr/>
        </p:nvSpPr>
        <p:spPr>
          <a:xfrm>
            <a:off x="12690088" y="7616283"/>
            <a:ext cx="1851102" cy="512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72484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Business Value &amp; Conclusion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630436" y="3350895"/>
            <a:ext cx="6571417" cy="2576751"/>
          </a:xfrm>
          <a:prstGeom prst="roundRect">
            <a:avLst>
              <a:gd name="adj" fmla="val 6338"/>
            </a:avLst>
          </a:prstGeom>
          <a:solidFill>
            <a:srgbClr val="E5E5E0">
              <a:alpha val="9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857250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Value Delivered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57250" y="4158853"/>
            <a:ext cx="6117788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Effective portfolio monitoring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Identifies profitable/risky areas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Supports data-driven decisions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Clear financial communication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Project Summary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15885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Comprehensive view of portfolio performance through financial metrics, risk analysis, and interactive visualization.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887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Bridges raw market data to informed investment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910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853458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Analyze Performance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4578310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Retail stock trading performance analysis.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853458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6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Portfolio Profitability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4578310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Understand stock-level and sector contribution.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853458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Actionable Insights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4578310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Interactive dashboard for informed investment.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46E58C-3A13-4D31-4CE4-5B630E6CBFE0}"/>
              </a:ext>
            </a:extLst>
          </p:cNvPr>
          <p:cNvSpPr/>
          <p:nvPr/>
        </p:nvSpPr>
        <p:spPr>
          <a:xfrm>
            <a:off x="12690088" y="7616283"/>
            <a:ext cx="1851102" cy="512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209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Business 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23555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693075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238339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</p:sp>
      <p:sp>
        <p:nvSpPr>
          <p:cNvPr id="6" name="Text 4"/>
          <p:cNvSpPr/>
          <p:nvPr/>
        </p:nvSpPr>
        <p:spPr>
          <a:xfrm>
            <a:off x="2755761" y="255353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32905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Evaluate Profitability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3780949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Overall portfolio performance over time.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723555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2693075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238339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</p:sp>
      <p:sp>
        <p:nvSpPr>
          <p:cNvPr id="12" name="Text 10"/>
          <p:cNvSpPr/>
          <p:nvPr/>
        </p:nvSpPr>
        <p:spPr>
          <a:xfrm>
            <a:off x="7178933" y="255353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32905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Identify Stocks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3780949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Top-performing and underperforming assets.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2723555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9640133" y="2693075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238339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</p:sp>
      <p:sp>
        <p:nvSpPr>
          <p:cNvPr id="18" name="Text 16"/>
          <p:cNvSpPr/>
          <p:nvPr/>
        </p:nvSpPr>
        <p:spPr>
          <a:xfrm>
            <a:off x="11602105" y="255353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32905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Analyze Sectors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3780949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Sector-wise contribution to PnL.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93790" y="5331023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793790" y="5300543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23" name="Shape 21"/>
          <p:cNvSpPr/>
          <p:nvPr/>
        </p:nvSpPr>
        <p:spPr>
          <a:xfrm>
            <a:off x="3657540" y="499086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</p:sp>
      <p:sp>
        <p:nvSpPr>
          <p:cNvPr id="24" name="Text 22"/>
          <p:cNvSpPr/>
          <p:nvPr/>
        </p:nvSpPr>
        <p:spPr>
          <a:xfrm>
            <a:off x="3861614" y="516100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1051084" y="5897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Assess Risk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1051084" y="6388417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Volatility of individual stocks.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7428548" y="5331023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7428548" y="5300543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29" name="Shape 27"/>
          <p:cNvSpPr/>
          <p:nvPr/>
        </p:nvSpPr>
        <p:spPr>
          <a:xfrm>
            <a:off x="10292298" y="499086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</p:sp>
      <p:sp>
        <p:nvSpPr>
          <p:cNvPr id="30" name="Text 28"/>
          <p:cNvSpPr/>
          <p:nvPr/>
        </p:nvSpPr>
        <p:spPr>
          <a:xfrm>
            <a:off x="10496371" y="516100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</a:t>
            </a:r>
            <a:endParaRPr lang="en-US" sz="2100" dirty="0"/>
          </a:p>
        </p:txBody>
      </p:sp>
      <p:sp>
        <p:nvSpPr>
          <p:cNvPr id="31" name="Text 29"/>
          <p:cNvSpPr/>
          <p:nvPr/>
        </p:nvSpPr>
        <p:spPr>
          <a:xfrm>
            <a:off x="7685842" y="5897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Enable Interactivity</a:t>
            </a:r>
            <a:endParaRPr lang="en-US" sz="2200" dirty="0"/>
          </a:p>
        </p:txBody>
      </p:sp>
      <p:sp>
        <p:nvSpPr>
          <p:cNvPr id="32" name="Text 30"/>
          <p:cNvSpPr/>
          <p:nvPr/>
        </p:nvSpPr>
        <p:spPr>
          <a:xfrm>
            <a:off x="7685842" y="6388417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Filters for year, sector, and stock.</a:t>
            </a:r>
            <a:endParaRPr lang="en-US" sz="175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F4A31AE-963D-AF82-8995-15AD4346ED2B}"/>
              </a:ext>
            </a:extLst>
          </p:cNvPr>
          <p:cNvSpPr/>
          <p:nvPr/>
        </p:nvSpPr>
        <p:spPr>
          <a:xfrm>
            <a:off x="12690088" y="7616283"/>
            <a:ext cx="1851102" cy="512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179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Dataset Summary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9937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Source &amp; Scope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57485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Yahoo Finance: ~7,000 daily observations.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504730"/>
            <a:ext cx="3501509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15 Indian stocks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5 sectors: Banking, Energy, FMCG, IT, Manufacturing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29937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3574852"/>
            <a:ext cx="3501509" cy="2540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Stock details (symbol, sector)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Price data (open, high, low, close)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Trading activity (volume)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Performance metrics (daily return, PnL)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Time information (trading date)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4186"/>
            <a:ext cx="89457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Preparation &amp; Transformation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920" y="2266593"/>
            <a:ext cx="11714440" cy="42406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317850" y="5472099"/>
            <a:ext cx="2934582" cy="36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Structure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2317850" y="4193926"/>
            <a:ext cx="2934582" cy="36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Calculate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2317850" y="2902710"/>
            <a:ext cx="2934582" cy="36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Clean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793790" y="67623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Raw data cleaned, daily returns and PnL computed, structured into a star schema for efficient analytics.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52B879-9A85-FD70-A9AD-B6C06339AC60}"/>
              </a:ext>
            </a:extLst>
          </p:cNvPr>
          <p:cNvSpPr/>
          <p:nvPr/>
        </p:nvSpPr>
        <p:spPr>
          <a:xfrm>
            <a:off x="12690088" y="7616283"/>
            <a:ext cx="1851102" cy="512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1372"/>
            <a:ext cx="86356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Star Schema for Scalable Analytics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945" y="3084790"/>
            <a:ext cx="6179820" cy="310896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727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Tables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638943" y="3308271"/>
            <a:ext cx="4205168" cy="2177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dim_stock: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stock_id, stock_name, sector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fact_stock_prices: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date_id, stock_id, prices, volume, daily_return, pnl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dim_date: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date_id, date, year, month, day, weekday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638943" y="5689891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Enables efficient querying and scalable analytics.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901EFE-5019-BFB3-3E0F-C83ED0829695}"/>
              </a:ext>
            </a:extLst>
          </p:cNvPr>
          <p:cNvSpPr/>
          <p:nvPr/>
        </p:nvSpPr>
        <p:spPr>
          <a:xfrm>
            <a:off x="12690088" y="7616283"/>
            <a:ext cx="1851102" cy="512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28336"/>
            <a:ext cx="61437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Analysis using SQL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90743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2551748" y="332517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E5E0"/>
          </a:solidFill>
          <a:ln/>
        </p:spPr>
      </p:sp>
      <p:sp>
        <p:nvSpPr>
          <p:cNvPr id="5" name="Text 3"/>
          <p:cNvSpPr/>
          <p:nvPr/>
        </p:nvSpPr>
        <p:spPr>
          <a:xfrm>
            <a:off x="2738914" y="3474006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1474351" y="42324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Top 5 Stocks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28224" y="4722852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TMCV.NS, BPCL.NS, ONGC.NS, ICICIBANK.NS, RELIANCE.NS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090743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6974919" y="332517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E5E0"/>
          </a:solidFill>
          <a:ln/>
        </p:spPr>
      </p:sp>
      <p:sp>
        <p:nvSpPr>
          <p:cNvPr id="10" name="Text 8"/>
          <p:cNvSpPr/>
          <p:nvPr/>
        </p:nvSpPr>
        <p:spPr>
          <a:xfrm>
            <a:off x="7162086" y="3474006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5897523" y="42324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Highest PnL Sector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451396" y="4722852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Manufacturing: 2151.10 total PnL.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3090743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11398091" y="332517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E5E0"/>
          </a:solidFill>
          <a:ln/>
        </p:spPr>
      </p:sp>
      <p:sp>
        <p:nvSpPr>
          <p:cNvPr id="15" name="Text 13"/>
          <p:cNvSpPr/>
          <p:nvPr/>
        </p:nvSpPr>
        <p:spPr>
          <a:xfrm>
            <a:off x="11585258" y="3474006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400" dirty="0"/>
          </a:p>
        </p:txBody>
      </p:sp>
      <p:sp>
        <p:nvSpPr>
          <p:cNvPr id="16" name="Text 14"/>
          <p:cNvSpPr/>
          <p:nvPr/>
        </p:nvSpPr>
        <p:spPr>
          <a:xfrm>
            <a:off x="10320695" y="42324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Positive PnL Ratio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874568" y="4722852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TMCV.NS: 61% positive trading days.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93790" y="59382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Structured analysis answered key business questions on stock and sector performance.</a:t>
            </a:r>
            <a:endParaRPr lang="en-US" sz="17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211BA8-63C6-C632-7F12-DD93D66B9D50}"/>
              </a:ext>
            </a:extLst>
          </p:cNvPr>
          <p:cNvSpPr/>
          <p:nvPr/>
        </p:nvSpPr>
        <p:spPr>
          <a:xfrm>
            <a:off x="12690088" y="7616283"/>
            <a:ext cx="1851102" cy="512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8878"/>
            <a:ext cx="71548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Dashboard &amp; Visual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Interactive Power BI dashboard for clear, intuitive insights.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18D6B0-1804-2302-0C55-F633B3BF704C}"/>
              </a:ext>
            </a:extLst>
          </p:cNvPr>
          <p:cNvSpPr/>
          <p:nvPr/>
        </p:nvSpPr>
        <p:spPr>
          <a:xfrm>
            <a:off x="12690088" y="7616283"/>
            <a:ext cx="1851102" cy="512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53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Insights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63310" y="3585329"/>
            <a:ext cx="60960" cy="914281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4" name="Text 2"/>
          <p:cNvSpPr/>
          <p:nvPr/>
        </p:nvSpPr>
        <p:spPr>
          <a:xfrm>
            <a:off x="1081564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Concentrated Profit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81564" y="4106228"/>
            <a:ext cx="60918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Few stocks drive disproportionately high portfolio profit.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6404" y="3585329"/>
            <a:ext cx="60960" cy="914281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7" name="Text 5"/>
          <p:cNvSpPr/>
          <p:nvPr/>
        </p:nvSpPr>
        <p:spPr>
          <a:xfrm>
            <a:off x="7744658" y="3615809"/>
            <a:ext cx="29328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Sector Outperformance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744658" y="4106228"/>
            <a:ext cx="60919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Certain sectors consistently outperform in PnL.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63310" y="4892278"/>
            <a:ext cx="60960" cy="914281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10" name="Text 8"/>
          <p:cNvSpPr/>
          <p:nvPr/>
        </p:nvSpPr>
        <p:spPr>
          <a:xfrm>
            <a:off x="1081564" y="4922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Risk vs. Return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81564" y="5413177"/>
            <a:ext cx="60918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High returns don't always mean low risk; volatility exists.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6404" y="4892278"/>
            <a:ext cx="60960" cy="914281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13" name="Text 11"/>
          <p:cNvSpPr/>
          <p:nvPr/>
        </p:nvSpPr>
        <p:spPr>
          <a:xfrm>
            <a:off x="7744658" y="4922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Temporal Variation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744658" y="5413177"/>
            <a:ext cx="60919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Portfolio performance varies significantly over time.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35D3E0-8228-18EB-0A8E-3D08AE3CD56A}"/>
              </a:ext>
            </a:extLst>
          </p:cNvPr>
          <p:cNvSpPr/>
          <p:nvPr/>
        </p:nvSpPr>
        <p:spPr>
          <a:xfrm>
            <a:off x="12690088" y="7616283"/>
            <a:ext cx="1851102" cy="512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425</Words>
  <Application>Microsoft Office PowerPoint</Application>
  <PresentationFormat>Custom</PresentationFormat>
  <Paragraphs>88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Gelasio</vt:lpstr>
      <vt:lpstr>Lato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Satvik Kumar</cp:lastModifiedBy>
  <cp:revision>2</cp:revision>
  <dcterms:created xsi:type="dcterms:W3CDTF">2026-02-05T15:12:54Z</dcterms:created>
  <dcterms:modified xsi:type="dcterms:W3CDTF">2026-02-05T15:15:07Z</dcterms:modified>
</cp:coreProperties>
</file>